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6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1ADC256B-E8F5-4DD4-B59B-FB283798D0CB}"/>
    <pc:docChg chg="custSel modSld">
      <pc:chgData name="Gerjan de Ruiter" userId="a2531a62-2f4d-4e73-a7da-0a31b077d76f" providerId="ADAL" clId="{1ADC256B-E8F5-4DD4-B59B-FB283798D0CB}" dt="2021-01-06T08:48:51.063" v="18" actId="313"/>
      <pc:docMkLst>
        <pc:docMk/>
      </pc:docMkLst>
      <pc:sldChg chg="modSp mod">
        <pc:chgData name="Gerjan de Ruiter" userId="a2531a62-2f4d-4e73-a7da-0a31b077d76f" providerId="ADAL" clId="{1ADC256B-E8F5-4DD4-B59B-FB283798D0CB}" dt="2021-01-06T08:48:51.063" v="18" actId="313"/>
        <pc:sldMkLst>
          <pc:docMk/>
          <pc:sldMk cId="3152024048" sldId="305"/>
        </pc:sldMkLst>
        <pc:spChg chg="mod">
          <ac:chgData name="Gerjan de Ruiter" userId="a2531a62-2f4d-4e73-a7da-0a31b077d76f" providerId="ADAL" clId="{1ADC256B-E8F5-4DD4-B59B-FB283798D0CB}" dt="2021-01-06T08:48:51.063" v="18" actId="313"/>
          <ac:spMkLst>
            <pc:docMk/>
            <pc:sldMk cId="3152024048" sldId="305"/>
            <ac:spMk id="4" creationId="{E88FE415-983B-4FF3-A065-58364C33C7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0C8F5-CFEC-4346-975C-1D2788266AC0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39C9-B6BE-4F98-B5D5-0A0BD0C90E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4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Antropocentrisme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het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exceptionalistische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idee dat de mens het middelpunt van het bestaan is.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A39C9-B6BE-4F98-B5D5-0A0BD0C90EB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7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8DD25-C98B-46BF-899D-D6AD5E4D0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BA625-F68F-47F9-A9E4-474769860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27621-8CAC-4826-AD18-564F5D00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A96F66-7D29-42A3-AD26-5A6FEAF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2C1FC0-D86A-4C29-99CE-6F340F5B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82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02D67-2503-4959-BC01-159B01A4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4BE456-9D27-4211-A0FE-66C664E78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7F133E-AF71-408A-844B-744C77F1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773463-23DE-4F93-811C-330D17CE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FFE2FB-E522-436F-A512-68A36F86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0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DCD804-7347-448A-A689-BD9B43137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6615BA-FAFE-4903-9008-92631268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D43E8-A341-4240-9B94-FE69B233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C0BA8-82F5-476D-9826-79D02786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54C8C-F4F5-4173-B8B6-E08584B8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9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10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14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8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65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82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3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63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1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D4AFF-DE08-49C6-9890-0566598D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E4BA8-9DC0-42DF-AAFF-452FDB49F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BE619-7C5B-424A-A3D2-BA20C642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F3028-AD4B-414C-B04E-7AE27BC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731C99-AD39-42CB-B329-11DD479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94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90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9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6EE7E-2D80-4488-8F12-67EAE09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F12511-D602-4436-9569-5222AD29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1A2FE-7193-4AFF-8CC4-F873C202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7A4015-F8B2-49D3-B4A3-35B34499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AC22A-9CD0-4C72-95F8-3B59394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24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E0A6C-1FED-4E0C-B19A-8D193823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31A432-2823-4ABF-A734-03C489DFD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C6F315-34B8-4D00-BD23-7B54835F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2449D3-8D9D-4383-8DA4-8171D022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591BCF-13B5-4F19-B1B3-5CF797BF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7E3F61-3B0F-4FFF-B39F-609BF5F4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8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DB79E-FBFC-444D-A729-22E9FFC3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B6AB22-49F6-4705-B4B9-CFA549CC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742285-AE4A-4063-999F-60012E46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892D24-DAF4-4383-A8C0-7F55CA3AA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E9E42D-BC97-4E21-8537-3CB92E2FD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E1AC52-C3AE-4272-9BF9-4F62E03A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7A16E51-49AA-499B-A49C-5C410A9A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86F47-C6E6-4FD9-BAE6-DD33C2A7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40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4FFBF-2E4C-416C-B64F-4C0F38C0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D8B8F1-68F3-486A-A474-C806442C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B6DA2C-791B-4F7B-BA25-84DAD3C8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E40A16-DAF4-4054-871E-C8EEA411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95AFB2-ACC9-4416-94CE-0EC6D601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C01907-92A8-4B34-A9DD-94DF2B97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552E0-C0C9-4170-86A4-D91CB997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F7734-9F83-472F-8B97-0AF0318E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4FFF9-47C8-4080-BA1E-CB5D3451C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2BAAF8-4F5F-407A-8862-AC13EF37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40B89F-4164-42A0-8831-E6286DFF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62361C-2009-4B41-959F-EC759E39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5DA03F-4FC0-496E-AD50-4A443C8E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EE4BB-48C8-49E8-A4B8-AE89D97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E78A7C-FC8B-40BF-8C83-9DF23747A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081382-4236-44DD-8469-BF537F3BC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0120F2-A012-49FD-8B17-1D78A83B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A40656-0813-46FF-9064-D6A8EB15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C5ABD9-FDAE-4E41-A8E7-37388D9C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5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C3635A-E63B-4181-A06A-F904D3BA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5ABF43-2370-40CF-BA3F-E30FCA211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A3354-42B4-4A09-8AE2-96C72FD82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6817-34EB-48BC-A12B-9919070E1896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C9D01-1E59-4A29-A3B9-E6435EE82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CF23F-B827-411E-8273-B8F09D2A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16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5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heels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thuisafgehaald.nl/" TargetMode="External"/><Relationship Id="rId4" Type="http://schemas.openxmlformats.org/officeDocument/2006/relationships/hyperlink" Target="http://www.peerby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Circulaire Economie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4280C-8FE7-41DA-B00B-7C91B3E4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Sufficiency</a:t>
            </a:r>
            <a:r>
              <a:rPr lang="nl-NL" dirty="0"/>
              <a:t>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94FE32-8038-4A19-8C36-53E27DBF7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697895" cy="4691063"/>
          </a:xfrm>
        </p:spPr>
        <p:txBody>
          <a:bodyPr/>
          <a:lstStyle/>
          <a:p>
            <a:r>
              <a:rPr lang="nl-NL" sz="1600" dirty="0"/>
              <a:t>Huidige economie in Thailand. </a:t>
            </a:r>
          </a:p>
          <a:p>
            <a:pPr algn="l"/>
            <a:r>
              <a:rPr lang="nl-NL" sz="1600" b="0" i="0" dirty="0">
                <a:effectLst/>
              </a:rPr>
              <a:t>Daarin zijn de doelen: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ontwikkeling waarin de mens centraal staat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in balans met de drie kapitalen economisch, sociaal, natuurlijke hulpbronnen en milieu.</a:t>
            </a:r>
          </a:p>
          <a:p>
            <a:endParaRPr lang="nl-NL" dirty="0"/>
          </a:p>
          <a:p>
            <a:pPr algn="l"/>
            <a:r>
              <a:rPr lang="nl-NL" sz="1600" b="0" i="0" dirty="0">
                <a:effectLst/>
                <a:latin typeface="Arial" panose="020B0604020202020204" pitchFamily="34" charset="0"/>
              </a:rPr>
              <a:t>Het moet leiden tot een groene en gelukkige </a:t>
            </a:r>
            <a:r>
              <a:rPr lang="nl-NL" sz="1600" b="0" i="0" dirty="0">
                <a:effectLst/>
              </a:rPr>
              <a:t>maatschappij.</a:t>
            </a:r>
          </a:p>
          <a:p>
            <a:pPr algn="l"/>
            <a:r>
              <a:rPr lang="nl-NL" sz="1600" b="0" i="0" dirty="0">
                <a:effectLst/>
              </a:rPr>
              <a:t>Om het doel te bereiken moet je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weten wat je doet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eerlijk zijn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bewandel de middenweg; ga extreme zaken uit de weg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wees gevoelig en toon inzicht in het </a:t>
            </a:r>
            <a:r>
              <a:rPr lang="nl-NL" sz="1600" b="0" i="1" dirty="0" err="1">
                <a:effectLst/>
              </a:rPr>
              <a:t>het</a:t>
            </a:r>
            <a:r>
              <a:rPr lang="nl-NL" sz="1600" b="0" i="1" dirty="0">
                <a:effectLst/>
              </a:rPr>
              <a:t> nemen van beslissingen</a:t>
            </a:r>
          </a:p>
          <a:p>
            <a:pPr algn="l">
              <a:buFont typeface="+mj-lt"/>
              <a:buAutoNum type="arabicPeriod"/>
            </a:pPr>
            <a:r>
              <a:rPr lang="nl-NL" sz="1600" b="0" i="1" dirty="0">
                <a:effectLst/>
              </a:rPr>
              <a:t>bouw beveiliging in tegen shocks</a:t>
            </a:r>
          </a:p>
          <a:p>
            <a:endParaRPr lang="nl-NL" dirty="0"/>
          </a:p>
        </p:txBody>
      </p:sp>
      <p:pic>
        <p:nvPicPr>
          <p:cNvPr id="6146" name="Picture 2" descr="The philosophy of a sufficiency economy (UNDP, 2007) | Download Scientific  Diagram">
            <a:extLst>
              <a:ext uri="{FF2B5EF4-FFF2-40B4-BE49-F238E27FC236}">
                <a16:creationId xmlns:a16="http://schemas.microsoft.com/office/drawing/2014/main" id="{504A4111-F584-439B-A758-BF165A43B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01" y="972317"/>
            <a:ext cx="5760498" cy="49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7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2268-9103-4EF3-AC49-86CB6DB3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basisinkomen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F61418-6990-43C6-9A35-0C746F696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Bij een basisinkomen krijgt elke volwassene een bepaald inkomen zonder daar een dienst voor te moeten verlenen (geen verplichtingen).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2" name="Picture 4" descr="Het basisinkomen: gratis geld maakt vrij - De Econometrist">
            <a:extLst>
              <a:ext uri="{FF2B5EF4-FFF2-40B4-BE49-F238E27FC236}">
                <a16:creationId xmlns:a16="http://schemas.microsoft.com/office/drawing/2014/main" id="{A828C1BF-1EA1-4ABE-B8B7-E858559B1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1675606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4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1499FDF-CDD1-464A-B4C7-5B150E3B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8A07C4-62DF-4793-AA8B-242F83820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55291"/>
            <a:ext cx="530787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Weet je wat het verschil is tussen duurzaamheid en </a:t>
            </a:r>
            <a:r>
              <a:rPr lang="nl-NL" sz="1800" dirty="0" err="1"/>
              <a:t>cradle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cradle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Weet je welke principes er worden toegepast bij </a:t>
            </a:r>
            <a:r>
              <a:rPr lang="nl-NL" sz="1800" dirty="0" err="1"/>
              <a:t>cradle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cradle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Kan je zelf een feedbackloop systeem uitschrijven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Maken van een poster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0D6F21-1099-4788-922F-FFBE0AF05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0" y="3094981"/>
            <a:ext cx="6290310" cy="33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5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995B-F13A-4A18-9BF5-0E7A1E81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het einde van de les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8FE415-983B-4FF3-A065-58364C33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lnSpc>
                <a:spcPct val="107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Weet je wat een ... is.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Deel-economie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Geef-economie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economie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Donut economie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economie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Sufficiency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economie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Basisinkomen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Economieën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8194" name="Picture 2" descr="Wispelturigheid Nederlandse economie zit levensgeluk in de ... - De  Limburger Mobile">
            <a:extLst>
              <a:ext uri="{FF2B5EF4-FFF2-40B4-BE49-F238E27FC236}">
                <a16:creationId xmlns:a16="http://schemas.microsoft.com/office/drawing/2014/main" id="{D57C5909-E5CB-4675-9EBF-9096B282D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9" y="1261681"/>
            <a:ext cx="5716553" cy="38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0EF4D-A939-428A-9EB0-36011B2C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- economie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FB1F5B-DC66-4597-980E-76695F98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006" t="31405" r="19846" b="27598"/>
          <a:stretch/>
        </p:blipFill>
        <p:spPr>
          <a:xfrm>
            <a:off x="4795935" y="854075"/>
            <a:ext cx="7303131" cy="46910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B11FE0-F998-4D09-B6BC-AD88F5756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186334" cy="4691063"/>
          </a:xfrm>
        </p:spPr>
        <p:txBody>
          <a:bodyPr>
            <a:normAutofit/>
          </a:bodyPr>
          <a:lstStyle/>
          <a:p>
            <a:r>
              <a:rPr lang="nl-NL" sz="1600" dirty="0"/>
              <a:t>Eigen bezit delen of producten van anderen lenen. </a:t>
            </a:r>
          </a:p>
          <a:p>
            <a:endParaRPr lang="nl-NL" sz="1600" dirty="0"/>
          </a:p>
          <a:p>
            <a:r>
              <a:rPr lang="nl-NL" sz="1600" dirty="0"/>
              <a:t>Armoedebestrijding door een coöperatieve deeleconomie. </a:t>
            </a:r>
          </a:p>
          <a:p>
            <a:r>
              <a:rPr lang="nl-NL" sz="1600" dirty="0"/>
              <a:t>Delen kan 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4434C"/>
                </a:solidFill>
              </a:rPr>
              <a:t>A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uto's (deelauto's)  </a:t>
            </a:r>
            <a:r>
              <a:rPr lang="nl-NL" sz="1600" b="0" i="0" u="none" strike="noStrike" dirty="0">
                <a:solidFill>
                  <a:srgbClr val="4E6673"/>
                </a:solidFill>
                <a:effectLst/>
                <a:hlinkClick r:id="rId3"/>
              </a:rPr>
              <a:t>www.mywheels.nl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34434C"/>
                </a:solidFill>
                <a:effectLst/>
              </a:rPr>
              <a:t>Spullen, boeken, kleding </a:t>
            </a:r>
            <a:r>
              <a:rPr lang="nl-NL" sz="1600" b="0" i="0" u="none" strike="noStrike" dirty="0">
                <a:solidFill>
                  <a:srgbClr val="4E6673"/>
                </a:solidFill>
                <a:effectLst/>
                <a:hlinkClick r:id="rId4"/>
              </a:rPr>
              <a:t>www.Peerby.nl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4434C"/>
                </a:solidFill>
              </a:rPr>
              <a:t>V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oedsel </a:t>
            </a:r>
            <a:r>
              <a:rPr lang="nl-NL" sz="1600" b="0" i="0" u="none" strike="noStrike" dirty="0">
                <a:solidFill>
                  <a:srgbClr val="4E6673"/>
                </a:solidFill>
                <a:effectLst/>
                <a:hlinkClick r:id="rId5"/>
              </a:rPr>
              <a:t>www.thuisafgehaald.nl</a:t>
            </a:r>
            <a:endParaRPr lang="nl-NL" sz="1600" b="0" i="0" u="none" strike="noStrike" dirty="0">
              <a:solidFill>
                <a:srgbClr val="4E667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E6673"/>
                </a:solidFill>
              </a:rPr>
              <a:t>Z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org en welzijn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4434C"/>
                </a:solidFill>
              </a:rPr>
              <a:t>W</a:t>
            </a:r>
            <a:r>
              <a:rPr lang="nl-NL" sz="1600" b="0" i="0" dirty="0">
                <a:solidFill>
                  <a:srgbClr val="34434C"/>
                </a:solidFill>
                <a:effectLst/>
              </a:rPr>
              <a:t>oningen </a:t>
            </a:r>
            <a:r>
              <a:rPr lang="nl-NL" sz="1600" b="0" i="0" dirty="0" err="1">
                <a:solidFill>
                  <a:srgbClr val="34434C"/>
                </a:solidFill>
                <a:effectLst/>
              </a:rPr>
              <a:t>Airbn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28128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7B598-1E87-4F20-A45F-89919258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–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97F231-881A-4199-B275-E9AE4768F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3309256" cy="4691063"/>
          </a:xfrm>
        </p:spPr>
        <p:txBody>
          <a:bodyPr/>
          <a:lstStyle/>
          <a:p>
            <a:r>
              <a:rPr lang="nl-NL" b="0" i="1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Belastingen op grondstoffen in plaats van op arbeid, een basisinkomen en de geefeconomie en  kunnen ervoor zorgen dat ecologie en economie weer op één lijn komen, Charles </a:t>
            </a:r>
            <a:r>
              <a:rPr lang="nl-NL" b="0" i="1" dirty="0" err="1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Eisenstein</a:t>
            </a:r>
            <a:endParaRPr lang="nl-NL" b="0" i="1" dirty="0">
              <a:solidFill>
                <a:srgbClr val="34434C"/>
              </a:solidFill>
              <a:effectLst/>
              <a:latin typeface="Tahoma" panose="020B0604030504040204" pitchFamily="34" charset="0"/>
            </a:endParaRPr>
          </a:p>
          <a:p>
            <a:endParaRPr lang="nl-NL" i="1" dirty="0">
              <a:solidFill>
                <a:srgbClr val="34434C"/>
              </a:solidFill>
              <a:latin typeface="Tahoma" panose="020B0604030504040204" pitchFamily="34" charset="0"/>
            </a:endParaRPr>
          </a:p>
          <a:p>
            <a:r>
              <a:rPr lang="nl-NL" sz="1600" dirty="0">
                <a:solidFill>
                  <a:srgbClr val="34434C"/>
                </a:solidFill>
                <a:latin typeface="Tahoma" panose="020B0604030504040204" pitchFamily="34" charset="0"/>
              </a:rPr>
              <a:t>Geld moet ‘weer’ in balans komen met de waarde van onze planeet.</a:t>
            </a:r>
            <a:br>
              <a:rPr lang="nl-NL" sz="1600" dirty="0">
                <a:solidFill>
                  <a:srgbClr val="34434C"/>
                </a:solidFill>
                <a:latin typeface="Tahoma" panose="020B0604030504040204" pitchFamily="34" charset="0"/>
              </a:rPr>
            </a:br>
            <a:endParaRPr lang="nl-NL" sz="1600" dirty="0">
              <a:solidFill>
                <a:srgbClr val="34434C"/>
              </a:solidFill>
              <a:latin typeface="Tahoma" panose="020B0604030504040204" pitchFamily="34" charset="0"/>
            </a:endParaRPr>
          </a:p>
          <a:p>
            <a:r>
              <a:rPr lang="nl-NL" sz="1600" dirty="0"/>
              <a:t>Goederen worden niet meer verkocht maar gegeven zonder beloning. Zo zijn mensen geen concurrent meer met elkaar. Als je te veel hebt van iets geef je dit aan een ander. </a:t>
            </a:r>
          </a:p>
        </p:txBody>
      </p:sp>
      <p:pic>
        <p:nvPicPr>
          <p:cNvPr id="1026" name="Picture 2" descr="160201 Geef economie | Loesje">
            <a:extLst>
              <a:ext uri="{FF2B5EF4-FFF2-40B4-BE49-F238E27FC236}">
                <a16:creationId xmlns:a16="http://schemas.microsoft.com/office/drawing/2014/main" id="{3A59F6C5-902D-4A79-815E-368ABDE8F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2607"/>
            <a:ext cx="3793331" cy="53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4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DCF43-F625-4A79-83B3-7FD9FA25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Purpose</a:t>
            </a:r>
            <a:r>
              <a:rPr lang="nl-NL" dirty="0"/>
              <a:t>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526A4C-855C-4FC9-9991-FEA685329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Een economie die geluk en welzijn geeft in plaats van economische winst. </a:t>
            </a:r>
          </a:p>
          <a:p>
            <a:endParaRPr lang="nl-NL" sz="1600" dirty="0"/>
          </a:p>
          <a:p>
            <a:r>
              <a:rPr lang="nl-NL" sz="1600" b="0" i="1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Maatschappelijk verantwoord ondernemen (</a:t>
            </a:r>
            <a:r>
              <a:rPr lang="nl-NL" sz="1600" b="0" i="1" dirty="0" err="1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mvo</a:t>
            </a:r>
            <a:r>
              <a:rPr lang="nl-NL" sz="1600" b="0" i="1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) staat tegenover maatschappelijk onverantwoord ondernemen.</a:t>
            </a:r>
          </a:p>
          <a:p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De </a:t>
            </a:r>
            <a:r>
              <a:rPr lang="nl-NL" sz="1600" b="0" i="0" dirty="0" err="1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purpose</a:t>
            </a:r>
            <a:r>
              <a:rPr lang="nl-NL" sz="1600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 economie staat voor Maatschappij Verbeterend Ondernemen. Niet geen schade leverend maar positief bijdragend met winst voor de mensheid en de planeet.  </a:t>
            </a:r>
            <a:br>
              <a:rPr lang="nl-NL" sz="2000" dirty="0"/>
            </a:br>
            <a:endParaRPr lang="nl-NL" sz="1600" dirty="0"/>
          </a:p>
        </p:txBody>
      </p:sp>
      <p:pic>
        <p:nvPicPr>
          <p:cNvPr id="2054" name="Picture 6" descr="I is for Imperative And The Purpose Economy - The Positive Encourager">
            <a:extLst>
              <a:ext uri="{FF2B5EF4-FFF2-40B4-BE49-F238E27FC236}">
                <a16:creationId xmlns:a16="http://schemas.microsoft.com/office/drawing/2014/main" id="{B586BE7C-D4F4-4ECD-B208-7300ABB92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9" y="1209427"/>
            <a:ext cx="5272604" cy="39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7BF0E-EF5F-4E7A-9FB9-577E10CD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Donut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AFFE25-152D-4328-A67B-0F6B88BD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054081" cy="4691063"/>
          </a:xfrm>
        </p:spPr>
        <p:txBody>
          <a:bodyPr/>
          <a:lstStyle/>
          <a:p>
            <a:r>
              <a:rPr lang="nl-NL" dirty="0"/>
              <a:t>Het hart is een donut, waarbij de natuur niet meer een blinde vlek van het systeem is, maar er samen met de mensen het hart vormt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We moeten gaan van 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mechanisch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dynamisch, 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atomistisch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holistisch, 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enkelvoudig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complex distributief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de egoïstische, rationele mens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sociale en verbonden mens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antropocentrisme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 planetair denken </a:t>
            </a:r>
            <a:br>
              <a:rPr lang="nl-NL" dirty="0"/>
            </a:b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de fetisj van het bruto binnenlands product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0" i="0" dirty="0">
                <a:solidFill>
                  <a:srgbClr val="34434C"/>
                </a:solidFill>
                <a:effectLst/>
                <a:latin typeface="Tahoma" panose="020B0604030504040204" pitchFamily="34" charset="0"/>
              </a:rPr>
              <a:t> de donut.</a:t>
            </a:r>
            <a:r>
              <a:rPr lang="nl-NL" dirty="0"/>
              <a:t>. </a:t>
            </a:r>
          </a:p>
        </p:txBody>
      </p:sp>
      <p:pic>
        <p:nvPicPr>
          <p:cNvPr id="3074" name="Picture 2" descr="Donut economie – Economiewijs">
            <a:extLst>
              <a:ext uri="{FF2B5EF4-FFF2-40B4-BE49-F238E27FC236}">
                <a16:creationId xmlns:a16="http://schemas.microsoft.com/office/drawing/2014/main" id="{569DEC85-4A3D-4AFC-9F40-0CAD98DB0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8" y="942510"/>
            <a:ext cx="6254752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7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11797-3430-40F9-9A2C-5BD1D2CC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ED4EBD-5D28-420D-AC03-D812F505F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Economie waarin we kennis delen met andere, zodat er meer waarde ontstaat.</a:t>
            </a:r>
          </a:p>
        </p:txBody>
      </p:sp>
      <p:pic>
        <p:nvPicPr>
          <p:cNvPr id="4098" name="Picture 2" descr="nieuwe economie">
            <a:extLst>
              <a:ext uri="{FF2B5EF4-FFF2-40B4-BE49-F238E27FC236}">
                <a16:creationId xmlns:a16="http://schemas.microsoft.com/office/drawing/2014/main" id="{55DE605F-F0D6-4CB3-8166-D29F56E2CB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858330"/>
            <a:ext cx="6815137" cy="26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6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140FD-F703-4B23-8CA5-D110357D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Performance </a:t>
            </a:r>
            <a:r>
              <a:rPr lang="nl-NL" dirty="0" err="1"/>
              <a:t>based</a:t>
            </a:r>
            <a:r>
              <a:rPr lang="nl-NL" dirty="0"/>
              <a:t>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9FF516-6E04-4D2D-9148-9366BB0CC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469295" cy="4691063"/>
          </a:xfrm>
        </p:spPr>
        <p:txBody>
          <a:bodyPr>
            <a:normAutofit/>
          </a:bodyPr>
          <a:lstStyle/>
          <a:p>
            <a:r>
              <a:rPr lang="nl-NL" sz="1600" dirty="0"/>
              <a:t>Het kopen van gebruik in plaats van een product. </a:t>
            </a:r>
          </a:p>
          <a:p>
            <a:endParaRPr lang="nl-NL" sz="1600" dirty="0"/>
          </a:p>
          <a:p>
            <a:r>
              <a:rPr lang="nl-NL" sz="1600" dirty="0"/>
              <a:t>Dus.. </a:t>
            </a:r>
          </a:p>
          <a:p>
            <a:pPr marL="285750" indent="-285750">
              <a:buFontTx/>
              <a:buChar char="-"/>
            </a:pP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koop geen lampen maar licht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auto maar mobiliteit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</a:t>
            </a:r>
            <a:r>
              <a:rPr lang="nl-NL" sz="1600" b="0" i="0" dirty="0" err="1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HR-ketel</a:t>
            </a: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 maar warmte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koelkast maar koeluren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TV maar kijkuren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tapijt maar loopuren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meubilair maar gebruiksuren</a:t>
            </a:r>
            <a:br>
              <a:rPr lang="nl-NL" sz="1600" dirty="0"/>
            </a:br>
            <a:r>
              <a:rPr lang="nl-NL" sz="1600" b="0" i="0" dirty="0">
                <a:solidFill>
                  <a:srgbClr val="34434C"/>
                </a:solidFill>
                <a:effectLst/>
                <a:latin typeface="arial" panose="020B0604020202020204" pitchFamily="34" charset="0"/>
              </a:rPr>
              <a:t>- koop geen wasmachine maar wasbeurten</a:t>
            </a:r>
          </a:p>
          <a:p>
            <a:pPr marL="285750" indent="-285750">
              <a:buFontTx/>
              <a:buChar char="-"/>
            </a:pPr>
            <a:endParaRPr lang="nl-NL" sz="1600" dirty="0">
              <a:solidFill>
                <a:srgbClr val="34434C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dirty="0">
              <a:solidFill>
                <a:srgbClr val="34434C"/>
              </a:solidFill>
              <a:latin typeface="arial" panose="020B0604020202020204" pitchFamily="34" charset="0"/>
            </a:endParaRPr>
          </a:p>
          <a:p>
            <a:endParaRPr lang="nl-NL" sz="1600" dirty="0"/>
          </a:p>
        </p:txBody>
      </p:sp>
      <p:pic>
        <p:nvPicPr>
          <p:cNvPr id="5122" name="Picture 2" descr="De oplossing voor een van de grootste problemen van het kapitalisme">
            <a:extLst>
              <a:ext uri="{FF2B5EF4-FFF2-40B4-BE49-F238E27FC236}">
                <a16:creationId xmlns:a16="http://schemas.microsoft.com/office/drawing/2014/main" id="{FAF8D99C-A354-4F3B-994E-F3E1C68E9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2" y="1287121"/>
            <a:ext cx="6304355" cy="40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5563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537</Words>
  <Application>Microsoft Office PowerPoint</Application>
  <PresentationFormat>Breedbeeld</PresentationFormat>
  <Paragraphs>67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Rockwell</vt:lpstr>
      <vt:lpstr>Tahoma</vt:lpstr>
      <vt:lpstr>1_Kantoorthema</vt:lpstr>
      <vt:lpstr>Kantoorthema</vt:lpstr>
      <vt:lpstr>PowerPoint-presentatie</vt:lpstr>
      <vt:lpstr>Vorige les</vt:lpstr>
      <vt:lpstr>Aan het einde van de les</vt:lpstr>
      <vt:lpstr>Deel - economie</vt:lpstr>
      <vt:lpstr>Geef – economie</vt:lpstr>
      <vt:lpstr>Purpose economie</vt:lpstr>
      <vt:lpstr>Donut economie</vt:lpstr>
      <vt:lpstr>Nieuwe economie</vt:lpstr>
      <vt:lpstr>Performance based economie</vt:lpstr>
      <vt:lpstr>Sufficiency economie</vt:lpstr>
      <vt:lpstr>Een basisinkomen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5</cp:revision>
  <dcterms:created xsi:type="dcterms:W3CDTF">2021-01-06T08:00:23Z</dcterms:created>
  <dcterms:modified xsi:type="dcterms:W3CDTF">2021-01-06T08:49:12Z</dcterms:modified>
</cp:coreProperties>
</file>